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74" r:id="rId20"/>
    <p:sldId id="276" r:id="rId21"/>
    <p:sldId id="275" r:id="rId22"/>
  </p:sldIdLst>
  <p:sldSz cx="9144000" cy="5143500" type="screen16x9"/>
  <p:notesSz cx="6858000" cy="9144000"/>
  <p:embeddedFontLst>
    <p:embeddedFont>
      <p:font typeface="Gill Sans" panose="020B0604020202020204" charset="0"/>
      <p:regular r:id="rId24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26de4237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26de4237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26de4237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26de4237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3137c15a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3137c15a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2709d0e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2709d0e9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26de4237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26de4237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2c476ddb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2c476ddb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2c476ddb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2c476ddb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3202f39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3202f39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2c476ddb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2c476ddb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3137c15a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3137c15a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26de4237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26de4237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26de423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26de423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26de4237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26de4237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3137c15a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3137c15a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137c15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3137c15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137c15a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3137c15a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26de4237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26de4237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26de4237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26de4237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7v6g0qEdTPcG04H010vRTbZMp6DiW1j/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64025" y="15325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Drone based Survey and Mapping for Bridge Construction Management and Structural Health Monitoring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484225" y="3143000"/>
            <a:ext cx="2447700" cy="18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Presented by</a:t>
            </a:r>
            <a:endParaRPr sz="15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1] Vaishnavi Khilegaon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2] Digpal Jagtap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3] Vaishnavi Ahir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4] Vivek Mahajan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5] Pratik Zodpe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490975" y="4654700"/>
            <a:ext cx="14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</a:t>
            </a:r>
            <a:r>
              <a:rPr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16-08-2024</a:t>
            </a:r>
            <a:endParaRPr sz="1200"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300" y="488825"/>
            <a:ext cx="3645547" cy="1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727650" y="661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2" descr="A battery with wires i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975" y="1285700"/>
            <a:ext cx="2649725" cy="2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 descr="A black and red electronic devi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-30770"/>
          <a:stretch/>
        </p:blipFill>
        <p:spPr>
          <a:xfrm>
            <a:off x="931300" y="3060125"/>
            <a:ext cx="2724476" cy="20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0300" y="3060125"/>
            <a:ext cx="2083374" cy="20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descr="A close-up of a remote contro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5099" y="753778"/>
            <a:ext cx="2388575" cy="23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descr="A black metal rod with a black circle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66126">
            <a:off x="3209775" y="1345676"/>
            <a:ext cx="2724475" cy="29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9450" y="683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Lidar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662150" y="1346225"/>
            <a:ext cx="55728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RPLIDAR A2M12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2D laser scanner used for precise distance measurement and mapping, ideal for drone-based applications.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offers a </a:t>
            </a:r>
            <a:r>
              <a:rPr lang="en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360-degree panoramic scan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range up to 30 meters and can perform up to 16,000 samples per second.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accuracy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(±15 mm) and adjustable rotation speeds (5-20 Hz) make it suitable for detailed survey and structural health monitoring.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 </a:t>
            </a:r>
            <a:r>
              <a:rPr lang="en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design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ensures minimal impact on drone flight, and it integrates easily with flight controllers for real-time data acquisition.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 Studio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platform is used for processing and analyzing the data collected by the RPLIDAR, enhancing the efficiency of survey and mapping tasks.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63" y="2118925"/>
            <a:ext cx="27908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 title="vide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482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9450" y="668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Assembly of Drone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624775" y="1300825"/>
            <a:ext cx="5924100" cy="3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n" sz="5200">
                <a:solidFill>
                  <a:schemeClr val="dk2"/>
                </a:solidFill>
              </a:rPr>
              <a:t>Assemble the Frame</a:t>
            </a:r>
            <a:endParaRPr sz="52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Mount  Power Distribution Board</a:t>
            </a:r>
            <a:endParaRPr sz="52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Install Motors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Attach Electronic Speed Controllers (ESCs)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Mount the flight controller &amp; GPS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Wire the Flight Controller: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Install Propellers: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Attach Battery and Other Accessories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Check Connections and Calibrate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101" y="620525"/>
            <a:ext cx="3135024" cy="44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727650" y="668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Calibration of Drone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727650" y="13985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1. Introduction to Mission Planner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2. Calibrating the Accelerometer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Calibrating the Compass</a:t>
            </a:r>
            <a:endParaRPr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dirty="0">
                <a:solidFill>
                  <a:schemeClr val="dk2"/>
                </a:solidFill>
              </a:rPr>
              <a:t>Calibrating the </a:t>
            </a:r>
            <a:r>
              <a:rPr lang="en" sz="11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ESC.</a:t>
            </a:r>
            <a:endParaRPr sz="11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5. Calibrating the Radio (RC Controller)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727650" y="690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40">
                <a:latin typeface="Times New Roman"/>
                <a:ea typeface="Times New Roman"/>
                <a:cs typeface="Times New Roman"/>
                <a:sym typeface="Times New Roman"/>
              </a:rPr>
              <a:t>Camera </a:t>
            </a:r>
            <a:endParaRPr sz="22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608025" y="1398550"/>
            <a:ext cx="5776500" cy="3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High-Quality Data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Captures 16MP images and 4K videos for detailed bridge mapping and analysis.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Stabilization Accuracy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Gyro stabilization reduces motion blur by approximately 30%, ensuring clear data capture during drone movement.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 of View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wide-angle lens provides a 166-degree field of view, covering large survey areas.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Versatile and Reliable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Performs well in various conditions, supporting continuous and accurate data collection for structural monitoring.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 Life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1000mAh battery provides up to 70 minutes of recording time at 4K resolution per charge.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950" y="1906925"/>
            <a:ext cx="2350774" cy="23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6979838" y="4453975"/>
            <a:ext cx="1647000" cy="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SJCAM SJ6 Legend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67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Acquisition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9450" y="1405500"/>
            <a:ext cx="80100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High-Resolution Capture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SJCAM SJ6 Legend camera captures high-resolution images and 4K videos of the bridge or building during the drone’s flight.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 Survey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drone is programmed to follow a specific flight path, capturing detailed visual data of the structure from various angles.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Monitoring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captured data is either stored on the camera’s microSD card or transmitted in real-time to a ground control station.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Transmission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If transmitted live, the drone uses wireless communication to send the data directly to the operator on the ground.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Post-Flight Analysis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After the flight, the stored images and videos are retrieved, processed, and analyzed to identify any defects or issues in the bridge or building.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89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Structural Health Monitoring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data helps in detecting cracks, deformations, or other structural defects, enabling timely maintenance and repair.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" y="1432250"/>
            <a:ext cx="5228451" cy="34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6496649" y="1267075"/>
            <a:ext cx="2469900" cy="3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Image Preprocessing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496649" y="1808667"/>
            <a:ext cx="2469900" cy="3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Grayscale Conversion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6496649" y="2322625"/>
            <a:ext cx="2469900" cy="3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Image Smoothing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496649" y="2832140"/>
            <a:ext cx="2469900" cy="3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Edge Detection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6496682" y="3324532"/>
            <a:ext cx="2469900" cy="3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Contour Detection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6496649" y="3802766"/>
            <a:ext cx="2469900" cy="3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Crack Identification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496682" y="4275073"/>
            <a:ext cx="2469900" cy="30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Post-Processing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6496682" y="4756325"/>
            <a:ext cx="2469900" cy="30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Output Results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" name="Google Shape;63;p13"/>
          <p:cNvCxnSpPr>
            <a:endCxn id="55" idx="0"/>
          </p:cNvCxnSpPr>
          <p:nvPr/>
        </p:nvCxnSpPr>
        <p:spPr>
          <a:xfrm>
            <a:off x="7731599" y="1024075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>
            <a:endCxn id="56" idx="0"/>
          </p:cNvCxnSpPr>
          <p:nvPr/>
        </p:nvCxnSpPr>
        <p:spPr>
          <a:xfrm>
            <a:off x="7731599" y="1660767"/>
            <a:ext cx="0" cy="14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65;p13"/>
          <p:cNvCxnSpPr>
            <a:stCxn id="56" idx="2"/>
            <a:endCxn id="57" idx="0"/>
          </p:cNvCxnSpPr>
          <p:nvPr/>
        </p:nvCxnSpPr>
        <p:spPr>
          <a:xfrm>
            <a:off x="7731599" y="2147067"/>
            <a:ext cx="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13"/>
          <p:cNvCxnSpPr>
            <a:endCxn id="58" idx="0"/>
          </p:cNvCxnSpPr>
          <p:nvPr/>
        </p:nvCxnSpPr>
        <p:spPr>
          <a:xfrm>
            <a:off x="7731599" y="2661140"/>
            <a:ext cx="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stCxn id="58" idx="2"/>
            <a:endCxn id="59" idx="0"/>
          </p:cNvCxnSpPr>
          <p:nvPr/>
        </p:nvCxnSpPr>
        <p:spPr>
          <a:xfrm>
            <a:off x="7731599" y="3170540"/>
            <a:ext cx="0" cy="1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stCxn id="59" idx="2"/>
            <a:endCxn id="60" idx="0"/>
          </p:cNvCxnSpPr>
          <p:nvPr/>
        </p:nvCxnSpPr>
        <p:spPr>
          <a:xfrm>
            <a:off x="7731632" y="3662932"/>
            <a:ext cx="0" cy="1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3"/>
          <p:cNvCxnSpPr>
            <a:stCxn id="60" idx="2"/>
            <a:endCxn id="61" idx="0"/>
          </p:cNvCxnSpPr>
          <p:nvPr/>
        </p:nvCxnSpPr>
        <p:spPr>
          <a:xfrm>
            <a:off x="7731599" y="4141166"/>
            <a:ext cx="0" cy="13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3"/>
          <p:cNvCxnSpPr>
            <a:stCxn id="61" idx="2"/>
            <a:endCxn id="62" idx="0"/>
          </p:cNvCxnSpPr>
          <p:nvPr/>
        </p:nvCxnSpPr>
        <p:spPr>
          <a:xfrm>
            <a:off x="7731632" y="4579873"/>
            <a:ext cx="0" cy="17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71;p13"/>
          <p:cNvSpPr/>
          <p:nvPr/>
        </p:nvSpPr>
        <p:spPr>
          <a:xfrm>
            <a:off x="6707400" y="665250"/>
            <a:ext cx="2048436" cy="358830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Image Acquisition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7650" y="683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.png">
            <a:extLst>
              <a:ext uri="{FF2B5EF4-FFF2-40B4-BE49-F238E27FC236}">
                <a16:creationId xmlns:a16="http://schemas.microsoft.com/office/drawing/2014/main" id="{FD3C466A-E7B4-C213-BF5C-471AD8A3313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65441" y="591946"/>
            <a:ext cx="2095500" cy="2790825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2AA07-1DD5-804B-FF88-4AD78421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542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729450" y="668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729450" y="1353700"/>
            <a:ext cx="76887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 Precision and Efficiency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 Safety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Cost-Effective Monitoring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Data and Analytics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Versatility and Flexibility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 Data Quality for Structural Health Monitoring: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Integration with Other Technologies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683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74300" y="1406025"/>
            <a:ext cx="6320400" cy="26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Info - Objective and Requirements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- Components Info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 and Calibration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Acquisition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 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4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564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1538-93F8-BB1D-8786-9C0A6366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8C42A-63CB-400E-2F10-F5FBAE077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 Data Collection and Analysis-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Monitoring, Automated Data Integration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 Construction Site Management</a:t>
            </a:r>
            <a:r>
              <a:rPr lang="en-IN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Site Condition Monitoring, Equipment Tracking and Maintenance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 Safety and Risk Management-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Hazard Detection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Emergency Response</a:t>
            </a:r>
          </a:p>
          <a:p>
            <a:r>
              <a:rPr lang="en-IN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recision in Design and Construction-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As-Built vs. Design Comparisons, Dynamic Updates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Optimized Project Management-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Efficient Resource Allocation, Improved Scheduling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 Collaboration and Communication-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Remote Monitoring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Trends and Considerations-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Integration with AI and Machine Learning, Cost and Accessibility, Regulatory and Privacy Concerns</a:t>
            </a:r>
          </a:p>
          <a:p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03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body" idx="1"/>
          </p:nvPr>
        </p:nvSpPr>
        <p:spPr>
          <a:xfrm>
            <a:off x="727650" y="15779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 b="1" i="1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800" b="1" i="1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7650" y="61384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7650" y="1458350"/>
            <a:ext cx="7688700" cy="31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UAVs, also known as drones, are flying robots that can be remotely controlled or autonomously operated using programmed flight systems. 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quadcopter is a type of unmanned aerial vehicle (UAV) with no onboard pilot, controlled either autonomously or remotely. 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Quadcopter sizes range from insect-sized to large, depending on the application and equipment required. 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Cameras and software on quadcopters can enable imaging-based inspection and analysis in industrial applications. 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Quadcopters are multirotor UAVs classified as rotorcraft, lifted and propelled by four rotors.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7650" y="57139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7650" y="1435200"/>
            <a:ext cx="5417700" cy="33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07895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3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versatile wing with legs for enhanced stability and multi-application use. </a:t>
            </a:r>
            <a:endParaRPr sz="13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78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3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 flight time with low-cost, minimal design changes for long-duration tasks like monitoring. </a:t>
            </a:r>
            <a:endParaRPr sz="13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78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3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propeller angles and numbers to improve flight efficiency. </a:t>
            </a:r>
            <a:endParaRPr sz="13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78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3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sensor selection and performance analysis for the quadcopter. </a:t>
            </a:r>
            <a:endParaRPr sz="13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789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3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civil applications like structural health management, construction management, and 3D mapping using LIDAR.</a:t>
            </a:r>
            <a:endParaRPr sz="13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150" y="1030025"/>
            <a:ext cx="2693852" cy="359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7650" y="660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727650" y="1368650"/>
            <a:ext cx="4064400" cy="21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Time Consuming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Inaccuracy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Labour Intensive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Operational Constraints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875" y="1482950"/>
            <a:ext cx="5072275" cy="28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7650" y="675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Solutions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7650" y="13238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Covering larger areas in lesser time.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It can have multiple payloads with control over quality of data.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With minimal crew size of 2 person / drone.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Efficient use of resources for optimal planning and execution of construction activity.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668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23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976500" y="1061625"/>
            <a:ext cx="1481100" cy="351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Requirements</a:t>
            </a:r>
            <a:endParaRPr sz="9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(Stability, Performance)  </a:t>
            </a:r>
            <a:endParaRPr sz="9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839400" y="1576100"/>
            <a:ext cx="1739400" cy="351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Weight of </a:t>
            </a: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Quadcopter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1.7 </a:t>
            </a:r>
            <a:r>
              <a:rPr lang="en" sz="1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kg  </a:t>
            </a:r>
            <a:endParaRPr sz="1000"/>
          </a:p>
        </p:txBody>
      </p:sp>
      <p:sp>
        <p:nvSpPr>
          <p:cNvPr id="129" name="Google Shape;129;p19"/>
          <p:cNvSpPr/>
          <p:nvPr/>
        </p:nvSpPr>
        <p:spPr>
          <a:xfrm>
            <a:off x="3566550" y="2096901"/>
            <a:ext cx="2285100" cy="12885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Selection of Main Parameters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Frame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Motors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Battery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Propellers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Flight Controller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ill Sans"/>
              <a:buChar char="●"/>
            </a:pPr>
            <a:r>
              <a:rPr lang="en" sz="1000">
                <a:latin typeface="Gill Sans"/>
                <a:ea typeface="Gill Sans"/>
                <a:cs typeface="Gill Sans"/>
                <a:sym typeface="Gill Sans"/>
              </a:rPr>
              <a:t>Sensors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630000" y="4136175"/>
            <a:ext cx="2158200" cy="3909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Optimization – It Is Best Design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endParaRPr sz="9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839400" y="3554900"/>
            <a:ext cx="1739400" cy="3909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Performance Analysis – Does Design meet Requirements </a:t>
            </a:r>
            <a:endParaRPr sz="1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106100" y="4717450"/>
            <a:ext cx="1206000" cy="321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endParaRPr sz="9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3" name="Google Shape;133;p19"/>
          <p:cNvCxnSpPr>
            <a:stCxn id="127" idx="2"/>
            <a:endCxn id="128" idx="0"/>
          </p:cNvCxnSpPr>
          <p:nvPr/>
        </p:nvCxnSpPr>
        <p:spPr>
          <a:xfrm flipH="1">
            <a:off x="4709250" y="1412925"/>
            <a:ext cx="78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9"/>
          <p:cNvCxnSpPr>
            <a:stCxn id="128" idx="2"/>
            <a:endCxn id="129" idx="0"/>
          </p:cNvCxnSpPr>
          <p:nvPr/>
        </p:nvCxnSpPr>
        <p:spPr>
          <a:xfrm>
            <a:off x="4709100" y="1927400"/>
            <a:ext cx="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9"/>
          <p:cNvCxnSpPr>
            <a:stCxn id="129" idx="2"/>
            <a:endCxn id="131" idx="0"/>
          </p:cNvCxnSpPr>
          <p:nvPr/>
        </p:nvCxnSpPr>
        <p:spPr>
          <a:xfrm>
            <a:off x="4709100" y="3385401"/>
            <a:ext cx="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9"/>
          <p:cNvCxnSpPr>
            <a:stCxn id="131" idx="2"/>
            <a:endCxn id="130" idx="0"/>
          </p:cNvCxnSpPr>
          <p:nvPr/>
        </p:nvCxnSpPr>
        <p:spPr>
          <a:xfrm>
            <a:off x="4709100" y="3945800"/>
            <a:ext cx="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9"/>
          <p:cNvCxnSpPr>
            <a:stCxn id="130" idx="2"/>
            <a:endCxn id="132" idx="0"/>
          </p:cNvCxnSpPr>
          <p:nvPr/>
        </p:nvCxnSpPr>
        <p:spPr>
          <a:xfrm>
            <a:off x="4709100" y="4527075"/>
            <a:ext cx="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669625" y="653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669625" y="1361175"/>
            <a:ext cx="7957800" cy="3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Tarot TL65B01 Iron Man 650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foldable quadcopter frame with a 650 mm diagonal motor-to-motor distance.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Lithium Polymer Battery 5200 mAh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Power supply for the drone.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Brushless Motors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Rotate propellers to lift the drone.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Electronic Speed Controller (ESC)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Controls the speed of the motors.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Pixhawk 2.4.8 Flight Controller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Monitors drone operations.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Propellers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Generate thrust for the drone.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precise location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Creates detailed 2D models of construction sites.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Telemetry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real-time data on position, altitude, direction, and aircraft condition.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7650" y="660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40"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 sz="23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1" descr="A black device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00" y="1565200"/>
            <a:ext cx="3306175" cy="30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 descr="A black octagon with four leg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275" y="930900"/>
            <a:ext cx="2223450" cy="17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 descr="A black round object with wir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0575" y="930900"/>
            <a:ext cx="1877425" cy="1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descr="A close-up of a propell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0575" y="2840900"/>
            <a:ext cx="1877425" cy="18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4950" y="2741688"/>
            <a:ext cx="2028100" cy="2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989</Words>
  <Application>Microsoft Office PowerPoint</Application>
  <PresentationFormat>On-screen Show (16:9)</PresentationFormat>
  <Paragraphs>138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Lato</vt:lpstr>
      <vt:lpstr>Raleway</vt:lpstr>
      <vt:lpstr>Times New Roman</vt:lpstr>
      <vt:lpstr>Gill Sans</vt:lpstr>
      <vt:lpstr>Arial</vt:lpstr>
      <vt:lpstr>Streamline</vt:lpstr>
      <vt:lpstr>Drone based Survey and Mapping for Bridge Construction Management and Structural Health Monitoring</vt:lpstr>
      <vt:lpstr>Content </vt:lpstr>
      <vt:lpstr>Introduction </vt:lpstr>
      <vt:lpstr>Objective </vt:lpstr>
      <vt:lpstr>Problem Statement</vt:lpstr>
      <vt:lpstr>Solutions</vt:lpstr>
      <vt:lpstr>Design</vt:lpstr>
      <vt:lpstr>Components</vt:lpstr>
      <vt:lpstr>Components</vt:lpstr>
      <vt:lpstr>Components</vt:lpstr>
      <vt:lpstr>Lidar</vt:lpstr>
      <vt:lpstr>PowerPoint Presentation</vt:lpstr>
      <vt:lpstr>Assembly of Drone</vt:lpstr>
      <vt:lpstr>Calibration of Drone</vt:lpstr>
      <vt:lpstr>Camera </vt:lpstr>
      <vt:lpstr>Data Acquisition</vt:lpstr>
      <vt:lpstr>Data Processing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vivekmahajan75@outlook.com</cp:lastModifiedBy>
  <cp:revision>5</cp:revision>
  <dcterms:modified xsi:type="dcterms:W3CDTF">2024-08-16T03:24:01Z</dcterms:modified>
</cp:coreProperties>
</file>